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6" r:id="rId6"/>
    <p:sldId id="275" r:id="rId7"/>
    <p:sldId id="277" r:id="rId8"/>
    <p:sldId id="278" r:id="rId9"/>
    <p:sldId id="280" r:id="rId10"/>
    <p:sldId id="279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950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703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852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45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991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984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599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151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433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91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628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E7E25-103F-4ADC-986E-915E31C48A94}" type="datetimeFigureOut">
              <a:rPr lang="en-CA" smtClean="0"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83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QJ3AxEHpC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772400" cy="2088232"/>
          </a:xfrm>
        </p:spPr>
        <p:txBody>
          <a:bodyPr>
            <a:normAutofit/>
          </a:bodyPr>
          <a:lstStyle/>
          <a:p>
            <a:r>
              <a:rPr lang="en-CA" dirty="0" smtClean="0"/>
              <a:t>Power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April 16</a:t>
            </a:r>
            <a:r>
              <a:rPr lang="en-CA" baseline="30000" dirty="0" smtClean="0"/>
              <a:t>th</a:t>
            </a:r>
            <a:r>
              <a:rPr lang="en-CA" dirty="0" smtClean="0"/>
              <a:t>,, 2014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22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Why do we need to think about Power in Social Work </a:t>
            </a:r>
            <a:r>
              <a:rPr lang="en-CA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7268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www.youtube.com/watch?v=5QJ3AxEHpC0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292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Students will be able to understand critically Power and its exercise in </a:t>
            </a:r>
            <a:r>
              <a:rPr lang="en-CA" dirty="0"/>
              <a:t>Social Work </a:t>
            </a:r>
            <a:r>
              <a:rPr lang="en-CA" dirty="0" smtClean="0"/>
              <a:t>Practice.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926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CA" dirty="0" smtClean="0"/>
              <a:t>Power is a fundamental entity and also universal phenomena</a:t>
            </a:r>
          </a:p>
          <a:p>
            <a:r>
              <a:rPr lang="en-CA" dirty="0" smtClean="0"/>
              <a:t>Our society is itself built of power relations from centuries</a:t>
            </a:r>
          </a:p>
          <a:p>
            <a:pPr lvl="1"/>
            <a:r>
              <a:rPr lang="en-CA" dirty="0" smtClean="0"/>
              <a:t>Such as father, teacher, Military </a:t>
            </a:r>
            <a:r>
              <a:rPr lang="en-CA" dirty="0" err="1" smtClean="0"/>
              <a:t>etc</a:t>
            </a:r>
            <a:r>
              <a:rPr lang="en-CA" dirty="0" smtClean="0"/>
              <a:t> </a:t>
            </a:r>
          </a:p>
          <a:p>
            <a:pPr marL="457200" lvl="1" indent="0">
              <a:buNone/>
            </a:pPr>
            <a:r>
              <a:rPr lang="en-CA" dirty="0" smtClean="0"/>
              <a:t>Power is the ability to control and influence people</a:t>
            </a:r>
          </a:p>
          <a:p>
            <a:pPr marL="457200" lvl="1" indent="0">
              <a:buNone/>
            </a:pPr>
            <a:r>
              <a:rPr lang="en-CA" dirty="0" smtClean="0"/>
              <a:t>Power is the capacity to participate effectively in a decision making process. </a:t>
            </a:r>
          </a:p>
          <a:p>
            <a:pPr marL="457200" lvl="1" indent="0">
              <a:buNone/>
            </a:pPr>
            <a:r>
              <a:rPr lang="en-CA" dirty="0" smtClean="0"/>
              <a:t>Max Weber- “ The ability </a:t>
            </a:r>
            <a:r>
              <a:rPr lang="en-CA" dirty="0"/>
              <a:t>to control  the behaviour of others even in the </a:t>
            </a:r>
            <a:r>
              <a:rPr lang="en-CA" dirty="0" smtClean="0"/>
              <a:t>absence </a:t>
            </a:r>
            <a:r>
              <a:rPr lang="en-CA" dirty="0"/>
              <a:t>of their consent”.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07271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err="1" smtClean="0"/>
              <a:t>Demerath</a:t>
            </a:r>
            <a:r>
              <a:rPr lang="en-CA" dirty="0" smtClean="0"/>
              <a:t> &amp; </a:t>
            </a:r>
            <a:r>
              <a:rPr lang="en-CA" dirty="0" err="1" smtClean="0"/>
              <a:t>Marwell</a:t>
            </a:r>
            <a:r>
              <a:rPr lang="en-CA" dirty="0" smtClean="0"/>
              <a:t>- “ Power is gambling because there is always risk that people in power  will betray the common trust.”</a:t>
            </a:r>
          </a:p>
          <a:p>
            <a:r>
              <a:rPr lang="en-CA" dirty="0" smtClean="0"/>
              <a:t>Oxford Dictionary (2005)- </a:t>
            </a:r>
          </a:p>
          <a:p>
            <a:r>
              <a:rPr lang="en-CA" dirty="0" smtClean="0"/>
              <a:t>“The ability or capacity to do something,</a:t>
            </a:r>
          </a:p>
          <a:p>
            <a:r>
              <a:rPr lang="en-CA" dirty="0" smtClean="0"/>
              <a:t>The capacity or ability to act in a particular way to direct or influence the behaviour of others or the course  or events; or physical strengths or force exerted by someone”</a:t>
            </a:r>
          </a:p>
          <a:p>
            <a:endParaRPr lang="en-CA" dirty="0"/>
          </a:p>
          <a:p>
            <a:pPr algn="ctr"/>
            <a:r>
              <a:rPr lang="en-CA" b="1" dirty="0" smtClean="0">
                <a:solidFill>
                  <a:srgbClr val="FF0000"/>
                </a:solidFill>
              </a:rPr>
              <a:t>Unjust and evil- </a:t>
            </a:r>
            <a:r>
              <a:rPr lang="en-CA" dirty="0" smtClean="0"/>
              <a:t>power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090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Legitimate Power- </a:t>
            </a:r>
            <a:r>
              <a:rPr lang="en-CA" dirty="0" smtClean="0"/>
              <a:t>positional power( relative positions and responsibilities of duties of the holder of individuals within organizations such as uniforms,( job </a:t>
            </a:r>
            <a:r>
              <a:rPr lang="en-CA" dirty="0" err="1" smtClean="0"/>
              <a:t>titile</a:t>
            </a:r>
            <a:r>
              <a:rPr lang="en-CA" dirty="0" smtClean="0"/>
              <a:t>)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Referent Power </a:t>
            </a:r>
            <a:r>
              <a:rPr lang="en-CA" dirty="0" smtClean="0"/>
              <a:t>-power of ability to influence people based on the charisma and interpersonal skills ( </a:t>
            </a:r>
            <a:r>
              <a:rPr lang="en-CA" dirty="0" err="1" smtClean="0"/>
              <a:t>celebritites</a:t>
            </a:r>
            <a:r>
              <a:rPr lang="en-CA" dirty="0"/>
              <a:t>)</a:t>
            </a:r>
            <a:endParaRPr lang="en-CA" dirty="0" smtClean="0"/>
          </a:p>
          <a:p>
            <a:r>
              <a:rPr lang="en-CA" b="1" dirty="0" smtClean="0">
                <a:solidFill>
                  <a:srgbClr val="FF0000"/>
                </a:solidFill>
              </a:rPr>
              <a:t>Expert Power- </a:t>
            </a:r>
            <a:r>
              <a:rPr lang="en-CA" dirty="0" smtClean="0"/>
              <a:t>an individual power derived from skills and expertise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Reward Power: </a:t>
            </a:r>
            <a:r>
              <a:rPr lang="en-CA" dirty="0" smtClean="0"/>
              <a:t>give somebody that they like</a:t>
            </a:r>
          </a:p>
          <a:p>
            <a:r>
              <a:rPr lang="en-CA" dirty="0" smtClean="0"/>
              <a:t>Coercive Power- punishment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Information Power- </a:t>
            </a:r>
            <a:r>
              <a:rPr lang="en-CA" dirty="0" smtClean="0"/>
              <a:t>like expertise power but not </a:t>
            </a:r>
            <a:r>
              <a:rPr lang="en-CA" dirty="0" err="1" smtClean="0"/>
              <a:t>necessarity</a:t>
            </a:r>
            <a:r>
              <a:rPr lang="en-CA" dirty="0" smtClean="0"/>
              <a:t> they </a:t>
            </a:r>
            <a:r>
              <a:rPr lang="en-CA" smtClean="0"/>
              <a:t>have knowledge</a:t>
            </a:r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35802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Power in Social Work 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Power is a complex and challenging concept</a:t>
            </a:r>
          </a:p>
          <a:p>
            <a:r>
              <a:rPr lang="en-CA" dirty="0" smtClean="0"/>
              <a:t>Social workers feel uncomfortable with the  ambiguity of their position and responsibilities. </a:t>
            </a:r>
          </a:p>
          <a:p>
            <a:r>
              <a:rPr lang="en-CA" dirty="0" smtClean="0"/>
              <a:t>“ Feel powerless” because of rigid legal requirements and state bureaucracies ( in some cases we need to take authority, to be directive and  to exercise of coercion. </a:t>
            </a:r>
          </a:p>
          <a:p>
            <a:r>
              <a:rPr lang="en-CA" dirty="0" smtClean="0"/>
              <a:t>It is  challenge for social workers to establish/promote power dynamics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483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CA" dirty="0" err="1" smtClean="0"/>
              <a:t>Cont</a:t>
            </a:r>
            <a:r>
              <a:rPr lang="en-CA" dirty="0" smtClean="0"/>
              <a:t>….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544616"/>
          </a:xfrm>
        </p:spPr>
        <p:txBody>
          <a:bodyPr>
            <a:normAutofit/>
          </a:bodyPr>
          <a:lstStyle/>
          <a:p>
            <a:r>
              <a:rPr lang="en-CA" dirty="0" smtClean="0"/>
              <a:t>Power has a crucial impact on the  relationship in between social workers and service users.</a:t>
            </a:r>
          </a:p>
          <a:p>
            <a:r>
              <a:rPr lang="en-CA" dirty="0" smtClean="0"/>
              <a:t>Authority, legitimacy and  professional and personal credibility are significant factors in the exercise of power in social work practice</a:t>
            </a:r>
          </a:p>
          <a:p>
            <a:r>
              <a:rPr lang="en-CA" dirty="0" smtClean="0"/>
              <a:t>Social workers must be willing to take a proactive approach to considering, rethinking and changing power relationships in the interest of service users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3102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Factors in exercising </a:t>
            </a:r>
            <a:br>
              <a:rPr lang="en-CA" dirty="0" smtClean="0"/>
            </a:br>
            <a:r>
              <a:rPr lang="en-CA" dirty="0" smtClean="0"/>
              <a:t>power/sources of Power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Wealth, Status, Prestige, numbers, efficiency, influence, eminence, competence, expertise, dominance, force, coercive, authority, knowledge, skills and competence etc.</a:t>
            </a:r>
          </a:p>
          <a:p>
            <a:r>
              <a:rPr lang="en-CA" dirty="0" smtClean="0"/>
              <a:t>Primary and Secondary Sources in social work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Rely on power of expertise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Referent power and persuasion –interpersonal skills (trust, rapport building and empathy)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Legitimate Power: dominant cultural values and authoritative norms</a:t>
            </a:r>
          </a:p>
          <a:p>
            <a:pPr marL="0" indent="0">
              <a:buNone/>
            </a:pPr>
            <a:r>
              <a:rPr lang="en-CA" dirty="0" smtClean="0"/>
              <a:t>Primary:  </a:t>
            </a:r>
          </a:p>
          <a:p>
            <a:pPr marL="0" indent="0">
              <a:buNone/>
            </a:pPr>
            <a:r>
              <a:rPr lang="en-CA" dirty="0" smtClean="0"/>
              <a:t>Resources and services controlled by organizations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981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Social work Theories in changing power </a:t>
            </a:r>
            <a:r>
              <a:rPr lang="en-CA" dirty="0" err="1" smtClean="0"/>
              <a:t>Realtionship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Conflict Theory</a:t>
            </a:r>
          </a:p>
          <a:p>
            <a:r>
              <a:rPr lang="en-CA" dirty="0" smtClean="0"/>
              <a:t>Anti-oppressive Theory</a:t>
            </a:r>
          </a:p>
          <a:p>
            <a:r>
              <a:rPr lang="en-CA" dirty="0" smtClean="0"/>
              <a:t>Power Dependency Theory</a:t>
            </a:r>
          </a:p>
          <a:p>
            <a:r>
              <a:rPr lang="en-CA" dirty="0" err="1" smtClean="0"/>
              <a:t>Germain</a:t>
            </a:r>
            <a:r>
              <a:rPr lang="en-CA" dirty="0" smtClean="0"/>
              <a:t> and </a:t>
            </a:r>
            <a:r>
              <a:rPr lang="en-CA" dirty="0" err="1" smtClean="0"/>
              <a:t>Gitterman</a:t>
            </a:r>
            <a:r>
              <a:rPr lang="en-CA" dirty="0"/>
              <a:t> </a:t>
            </a:r>
            <a:r>
              <a:rPr lang="en-CA" dirty="0" smtClean="0"/>
              <a:t>“the client and social workers relationship is transactional…client and social workers role shift from those of subordinate </a:t>
            </a:r>
            <a:r>
              <a:rPr lang="en-CA" dirty="0" err="1" smtClean="0"/>
              <a:t>reciepient</a:t>
            </a:r>
            <a:r>
              <a:rPr lang="en-CA" dirty="0" smtClean="0"/>
              <a:t> and superordinate expert…to roles permitting greater mutuality and reciprocity in interaction”</a:t>
            </a:r>
          </a:p>
        </p:txBody>
      </p:sp>
    </p:spTree>
    <p:extLst>
      <p:ext uri="{BB962C8B-B14F-4D97-AF65-F5344CB8AC3E}">
        <p14:creationId xmlns:p14="http://schemas.microsoft.com/office/powerpoint/2010/main" val="3070115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512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 </vt:lpstr>
      <vt:lpstr>Objectives</vt:lpstr>
      <vt:lpstr>Introduction</vt:lpstr>
      <vt:lpstr>PowerPoint Presentation</vt:lpstr>
      <vt:lpstr>Types</vt:lpstr>
      <vt:lpstr>Power in Social Work Practice</vt:lpstr>
      <vt:lpstr>Cont….</vt:lpstr>
      <vt:lpstr>Factors in exercising  power/sources of Power</vt:lpstr>
      <vt:lpstr>Social work Theories in changing power Realtionship</vt:lpstr>
      <vt:lpstr>Why do we need to think about Power in Social Work Practice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Skills/knowledge  in Social Work for Community Development</dc:title>
  <dc:creator>Rita Dhungel</dc:creator>
  <cp:lastModifiedBy>Rita Dhungel</cp:lastModifiedBy>
  <cp:revision>35</cp:revision>
  <dcterms:created xsi:type="dcterms:W3CDTF">2014-03-11T16:06:26Z</dcterms:created>
  <dcterms:modified xsi:type="dcterms:W3CDTF">2014-04-15T16:58:30Z</dcterms:modified>
</cp:coreProperties>
</file>