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950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703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8525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845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991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2014-03-11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984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2014-03-11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599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2014-03-11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4151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2014-03-11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4337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2014-03-11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919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E7E25-103F-4ADC-986E-915E31C48A94}" type="datetimeFigureOut">
              <a:rPr lang="en-CA" smtClean="0"/>
              <a:t>2014-03-11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628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E7E25-103F-4ADC-986E-915E31C48A94}" type="datetimeFigureOut">
              <a:rPr lang="en-CA" smtClean="0"/>
              <a:t>2014-03-11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61140-72CA-4E13-A258-8AD122C214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583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772400" cy="2088232"/>
          </a:xfrm>
        </p:spPr>
        <p:txBody>
          <a:bodyPr>
            <a:normAutofit/>
          </a:bodyPr>
          <a:lstStyle/>
          <a:p>
            <a:r>
              <a:rPr lang="en-CA" dirty="0" smtClean="0"/>
              <a:t>Community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March 11</a:t>
            </a:r>
            <a:r>
              <a:rPr lang="en-CA" baseline="30000" dirty="0" smtClean="0"/>
              <a:t>th</a:t>
            </a:r>
            <a:r>
              <a:rPr lang="en-CA" dirty="0" smtClean="0"/>
              <a:t>, 2014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229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77500" lnSpcReduction="20000"/>
          </a:bodyPr>
          <a:lstStyle/>
          <a:p>
            <a:r>
              <a:rPr lang="en-CA" dirty="0" err="1" smtClean="0"/>
              <a:t>Mondros</a:t>
            </a:r>
            <a:r>
              <a:rPr lang="en-CA" dirty="0" smtClean="0"/>
              <a:t> and Wilson (1994):</a:t>
            </a:r>
          </a:p>
          <a:p>
            <a:r>
              <a:rPr lang="en-CA" dirty="0" smtClean="0"/>
              <a:t>Grassroots practice</a:t>
            </a:r>
          </a:p>
          <a:p>
            <a:r>
              <a:rPr lang="en-CA" dirty="0" smtClean="0"/>
              <a:t>Lobbying practice </a:t>
            </a:r>
          </a:p>
          <a:p>
            <a:r>
              <a:rPr lang="en-CA" dirty="0" smtClean="0"/>
              <a:t>Mobilizing practice </a:t>
            </a:r>
          </a:p>
          <a:p>
            <a:r>
              <a:rPr lang="en-CA" dirty="0" smtClean="0"/>
              <a:t>Wei and Gamble (1995):</a:t>
            </a:r>
          </a:p>
          <a:p>
            <a:r>
              <a:rPr lang="en-CA" dirty="0" err="1" smtClean="0"/>
              <a:t>Neihgbourhood</a:t>
            </a:r>
            <a:r>
              <a:rPr lang="en-CA" dirty="0" smtClean="0"/>
              <a:t> and community organizing</a:t>
            </a:r>
          </a:p>
          <a:p>
            <a:r>
              <a:rPr lang="en-CA" dirty="0" smtClean="0"/>
              <a:t>Organizing functional communities</a:t>
            </a:r>
          </a:p>
          <a:p>
            <a:r>
              <a:rPr lang="en-CA" dirty="0" smtClean="0"/>
              <a:t>Community social and economic development</a:t>
            </a:r>
          </a:p>
          <a:p>
            <a:r>
              <a:rPr lang="en-CA" dirty="0" smtClean="0"/>
              <a:t>Program development and community liaison</a:t>
            </a:r>
          </a:p>
          <a:p>
            <a:r>
              <a:rPr lang="en-CA" dirty="0" smtClean="0"/>
              <a:t>Political and social actions</a:t>
            </a:r>
          </a:p>
          <a:p>
            <a:r>
              <a:rPr lang="en-CA" dirty="0" smtClean="0"/>
              <a:t>Coalitions</a:t>
            </a:r>
          </a:p>
          <a:p>
            <a:r>
              <a:rPr lang="en-CA" dirty="0" smtClean="0"/>
              <a:t>Social Movements</a:t>
            </a:r>
          </a:p>
          <a:p>
            <a:r>
              <a:rPr lang="en-CA" dirty="0" smtClean="0"/>
              <a:t>No single or “ right” way to </a:t>
            </a:r>
            <a:r>
              <a:rPr lang="en-CA" dirty="0" err="1" smtClean="0"/>
              <a:t>catogorize</a:t>
            </a:r>
            <a:r>
              <a:rPr lang="en-CA" dirty="0" smtClean="0"/>
              <a:t> </a:t>
            </a:r>
            <a:r>
              <a:rPr lang="en-CA" dirty="0" err="1" smtClean="0"/>
              <a:t>odels</a:t>
            </a:r>
            <a:r>
              <a:rPr lang="en-CA" dirty="0" smtClean="0"/>
              <a:t>, </a:t>
            </a:r>
            <a:r>
              <a:rPr lang="en-CA" dirty="0" err="1" smtClean="0"/>
              <a:t>srategies</a:t>
            </a:r>
            <a:r>
              <a:rPr lang="en-CA" dirty="0" smtClean="0"/>
              <a:t> and </a:t>
            </a:r>
            <a:r>
              <a:rPr lang="en-CA" dirty="0" err="1" smtClean="0"/>
              <a:t>tactice</a:t>
            </a:r>
            <a:r>
              <a:rPr lang="en-CA" dirty="0" smtClean="0"/>
              <a:t> in </a:t>
            </a:r>
            <a:r>
              <a:rPr lang="en-CA" smtClean="0"/>
              <a:t>community development 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63770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Skills/Knowledge/Competencies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8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Listening				</a:t>
            </a:r>
          </a:p>
          <a:p>
            <a:r>
              <a:rPr lang="en-CA" dirty="0" smtClean="0"/>
              <a:t>Building relationships</a:t>
            </a:r>
          </a:p>
          <a:p>
            <a:r>
              <a:rPr lang="en-CA" dirty="0" smtClean="0"/>
              <a:t>Friendly</a:t>
            </a:r>
          </a:p>
          <a:p>
            <a:r>
              <a:rPr lang="en-CA" dirty="0" smtClean="0"/>
              <a:t>Social</a:t>
            </a:r>
          </a:p>
          <a:p>
            <a:r>
              <a:rPr lang="en-CA" dirty="0" smtClean="0"/>
              <a:t>Encouragement</a:t>
            </a:r>
          </a:p>
          <a:p>
            <a:r>
              <a:rPr lang="en-CA" dirty="0" smtClean="0"/>
              <a:t>Needs Assessment</a:t>
            </a:r>
          </a:p>
          <a:p>
            <a:r>
              <a:rPr lang="en-CA" dirty="0" smtClean="0"/>
              <a:t>Review of Literature</a:t>
            </a:r>
          </a:p>
          <a:p>
            <a:r>
              <a:rPr lang="en-CA" dirty="0" smtClean="0"/>
              <a:t>Research </a:t>
            </a:r>
          </a:p>
          <a:p>
            <a:r>
              <a:rPr lang="en-CA" dirty="0" smtClean="0"/>
              <a:t>Facilitation</a:t>
            </a:r>
          </a:p>
          <a:p>
            <a:r>
              <a:rPr lang="en-CA" dirty="0" smtClean="0"/>
              <a:t>Social work theories</a:t>
            </a:r>
          </a:p>
          <a:p>
            <a:r>
              <a:rPr lang="en-CA" dirty="0" smtClean="0"/>
              <a:t>Respect to each values and opinions</a:t>
            </a:r>
          </a:p>
          <a:p>
            <a:r>
              <a:rPr lang="en-CA" dirty="0" smtClean="0"/>
              <a:t>Create opportunities for dialogue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399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6336704"/>
          </a:xfrm>
        </p:spPr>
        <p:txBody>
          <a:bodyPr/>
          <a:lstStyle/>
          <a:p>
            <a:r>
              <a:rPr lang="en-CA" dirty="0" smtClean="0"/>
              <a:t>Knowledgeable about resources available</a:t>
            </a:r>
          </a:p>
          <a:p>
            <a:r>
              <a:rPr lang="en-CA" dirty="0" smtClean="0"/>
              <a:t>Believe in equality and democratic process</a:t>
            </a:r>
          </a:p>
          <a:p>
            <a:r>
              <a:rPr lang="en-CA" dirty="0" smtClean="0"/>
              <a:t>Community mobilization</a:t>
            </a:r>
          </a:p>
          <a:p>
            <a:r>
              <a:rPr lang="en-CA" dirty="0" smtClean="0"/>
              <a:t>Planning /Actions plan/strategic development</a:t>
            </a:r>
          </a:p>
          <a:p>
            <a:r>
              <a:rPr lang="en-CA" dirty="0" smtClean="0"/>
              <a:t>Project implementation</a:t>
            </a:r>
          </a:p>
          <a:p>
            <a:r>
              <a:rPr lang="en-CA" dirty="0" smtClean="0"/>
              <a:t>Advocacy knowledge- methods/tactics</a:t>
            </a:r>
          </a:p>
          <a:p>
            <a:r>
              <a:rPr lang="en-CA" dirty="0" smtClean="0"/>
              <a:t>Knowledge on politics</a:t>
            </a:r>
          </a:p>
          <a:p>
            <a:r>
              <a:rPr lang="en-CA" dirty="0" smtClean="0"/>
              <a:t>Event coordination/organization</a:t>
            </a:r>
          </a:p>
          <a:p>
            <a:r>
              <a:rPr lang="en-CA" dirty="0" smtClean="0"/>
              <a:t>Report writing</a:t>
            </a:r>
          </a:p>
          <a:p>
            <a:r>
              <a:rPr lang="en-CA" dirty="0" smtClean="0"/>
              <a:t>Presentation</a:t>
            </a:r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4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Major strategies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In terms of activities:</a:t>
            </a:r>
          </a:p>
          <a:p>
            <a:r>
              <a:rPr lang="en-CA" dirty="0" err="1" smtClean="0"/>
              <a:t>Midgley</a:t>
            </a:r>
            <a:r>
              <a:rPr lang="en-CA" dirty="0" smtClean="0"/>
              <a:t> (1993)-</a:t>
            </a:r>
          </a:p>
          <a:p>
            <a:pPr marL="0" indent="0">
              <a:buNone/>
            </a:pPr>
            <a:r>
              <a:rPr lang="en-CA" dirty="0" smtClean="0"/>
              <a:t>Social Development is “ a process f planned social change designed to promote the well-being of the population as a whole in conjunction with a dynamic process of economic development” (P. 25). </a:t>
            </a:r>
          </a:p>
          <a:p>
            <a:pPr marL="0" indent="0">
              <a:buNone/>
            </a:pPr>
            <a:r>
              <a:rPr lang="en-CA" dirty="0" smtClean="0"/>
              <a:t>Are needed to align economic and social development.</a:t>
            </a:r>
          </a:p>
          <a:p>
            <a:pPr marL="0" indent="0">
              <a:buNone/>
            </a:pPr>
            <a:r>
              <a:rPr lang="en-CA" b="1" dirty="0" smtClean="0"/>
              <a:t>Individualistic  strategies</a:t>
            </a:r>
            <a:r>
              <a:rPr lang="en-CA" dirty="0" smtClean="0"/>
              <a:t>: helping people to become self- reliant and independent- not necessarily self interested.  Education  and training  etc.</a:t>
            </a:r>
          </a:p>
          <a:p>
            <a:pPr marL="0" indent="0">
              <a:buNone/>
            </a:pPr>
            <a:r>
              <a:rPr lang="en-CA" dirty="0"/>
              <a:t>(</a:t>
            </a:r>
            <a:r>
              <a:rPr lang="en-CA" dirty="0" smtClean="0"/>
              <a:t>people with mental illness, issue based communities etc.)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363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048672"/>
          </a:xfrm>
        </p:spPr>
        <p:txBody>
          <a:bodyPr>
            <a:normAutofit fontScale="92500" lnSpcReduction="10000"/>
          </a:bodyPr>
          <a:lstStyle/>
          <a:p>
            <a:r>
              <a:rPr lang="en-CA" b="1" dirty="0" smtClean="0"/>
              <a:t>Collectivist Strategist: </a:t>
            </a:r>
            <a:r>
              <a:rPr lang="en-CA" dirty="0" smtClean="0"/>
              <a:t>Assumptions are- </a:t>
            </a:r>
          </a:p>
          <a:p>
            <a:r>
              <a:rPr lang="en-CA" dirty="0" smtClean="0"/>
              <a:t>People in existing social groups can organize themselves to meet </a:t>
            </a:r>
            <a:r>
              <a:rPr lang="en-CA" dirty="0" err="1" smtClean="0"/>
              <a:t>thie</a:t>
            </a:r>
            <a:r>
              <a:rPr lang="en-CA" dirty="0" smtClean="0"/>
              <a:t> needs and address their issues and gain control over resources.</a:t>
            </a:r>
          </a:p>
          <a:p>
            <a:r>
              <a:rPr lang="en-CA" dirty="0" smtClean="0"/>
              <a:t>In this strategy, shared responsibility/shared wish for improvement ….murals, graffiti, acting, community clean up, community photography etc…..</a:t>
            </a:r>
          </a:p>
          <a:p>
            <a:r>
              <a:rPr lang="en-CA" b="1" dirty="0" smtClean="0"/>
              <a:t>Government Strategies </a:t>
            </a:r>
            <a:r>
              <a:rPr lang="en-CA" dirty="0" smtClean="0"/>
              <a:t>( Statist approach)….large scale social planning, mobilize considerable resources, campaign for social improvements, effective and coherent plans….legislative change….</a:t>
            </a:r>
            <a:endParaRPr lang="en-CA" dirty="0" smtClean="0"/>
          </a:p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98290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Pandey</a:t>
            </a:r>
            <a:r>
              <a:rPr lang="en-CA" dirty="0" smtClean="0"/>
              <a:t> (1981)</a:t>
            </a:r>
            <a:br>
              <a:rPr lang="en-CA" dirty="0" smtClean="0"/>
            </a:br>
            <a:r>
              <a:rPr lang="en-CA" dirty="0" smtClean="0"/>
              <a:t>( In terms of Purposes)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Distributive strategies- </a:t>
            </a:r>
            <a:r>
              <a:rPr lang="en-CA" dirty="0" smtClean="0"/>
              <a:t>to improve social equity between groups nationally</a:t>
            </a:r>
          </a:p>
          <a:p>
            <a:r>
              <a:rPr lang="en-CA" b="1" dirty="0" smtClean="0"/>
              <a:t>Participative Strategies- </a:t>
            </a:r>
            <a:r>
              <a:rPr lang="en-CA" dirty="0" smtClean="0"/>
              <a:t>to make structural and institutional reforms to involve people in social change</a:t>
            </a:r>
          </a:p>
          <a:p>
            <a:r>
              <a:rPr lang="en-CA" b="1" dirty="0" smtClean="0"/>
              <a:t>Human development</a:t>
            </a:r>
            <a:r>
              <a:rPr lang="en-CA" dirty="0" smtClean="0"/>
              <a:t>: to increase the skills and capacity for people to act themselves in improving the economy and institutional development of their area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400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Approaches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CA" dirty="0" smtClean="0"/>
              <a:t>Residents- Led Community Development</a:t>
            </a:r>
          </a:p>
          <a:p>
            <a:r>
              <a:rPr lang="en-CA" dirty="0" smtClean="0"/>
              <a:t>Agencies –Led Community Development</a:t>
            </a:r>
          </a:p>
          <a:p>
            <a:r>
              <a:rPr lang="en-CA" dirty="0" smtClean="0"/>
              <a:t>Government –Led Community Development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156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 </a:t>
            </a:r>
            <a:r>
              <a:rPr lang="en-CA" dirty="0" err="1" smtClean="0"/>
              <a:t>Ruthman</a:t>
            </a:r>
            <a:r>
              <a:rPr lang="en-CA" dirty="0" smtClean="0"/>
              <a:t> Models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r>
              <a:rPr lang="en-CA" dirty="0" err="1" smtClean="0"/>
              <a:t>Ruthman</a:t>
            </a:r>
            <a:r>
              <a:rPr lang="en-CA" dirty="0" smtClean="0"/>
              <a:t> 2001- </a:t>
            </a:r>
            <a:r>
              <a:rPr lang="en-CA" dirty="0" err="1" smtClean="0"/>
              <a:t>deveolps</a:t>
            </a:r>
            <a:r>
              <a:rPr lang="en-CA" dirty="0" smtClean="0"/>
              <a:t> three community practice models:</a:t>
            </a:r>
          </a:p>
          <a:p>
            <a:r>
              <a:rPr lang="en-CA" dirty="0" smtClean="0"/>
              <a:t>( these models are </a:t>
            </a:r>
            <a:r>
              <a:rPr lang="en-CA" dirty="0"/>
              <a:t>o</a:t>
            </a:r>
            <a:r>
              <a:rPr lang="en-CA" dirty="0" smtClean="0"/>
              <a:t>verlap  and interrelated to each other)</a:t>
            </a:r>
          </a:p>
          <a:p>
            <a:r>
              <a:rPr lang="en-CA" b="1" dirty="0" smtClean="0"/>
              <a:t>Locality Development</a:t>
            </a:r>
            <a:r>
              <a:rPr lang="en-CA" dirty="0" smtClean="0"/>
              <a:t>:  process oriented and building relationships</a:t>
            </a:r>
          </a:p>
          <a:p>
            <a:r>
              <a:rPr lang="en-CA" dirty="0" smtClean="0"/>
              <a:t>community capacity and integration through self-help, collaborative efforts, inform policies</a:t>
            </a:r>
          </a:p>
          <a:p>
            <a:r>
              <a:rPr lang="en-CA" dirty="0" smtClean="0"/>
              <a:t>Focus on consensus rather than confrontation</a:t>
            </a:r>
          </a:p>
          <a:p>
            <a:r>
              <a:rPr lang="en-CA" b="1" dirty="0" smtClean="0"/>
              <a:t>Social Plan/Policy:  task oriented …</a:t>
            </a:r>
          </a:p>
          <a:p>
            <a:r>
              <a:rPr lang="en-CA" dirty="0" smtClean="0"/>
              <a:t>confront substantive community issues--- engage participants in interactions, empowering people, inform people about the services and political ideology as  experts  without political bias….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778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CA" dirty="0" err="1" smtClean="0"/>
              <a:t>Cont</a:t>
            </a:r>
            <a:r>
              <a:rPr lang="en-CA" dirty="0" smtClean="0"/>
              <a:t>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76064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Social Action: combination of process and task oriented</a:t>
            </a:r>
          </a:p>
          <a:p>
            <a:r>
              <a:rPr lang="en-CA" dirty="0" smtClean="0"/>
              <a:t>This is based on Conflict, Power Dependency  and Recourse Mobilizations Theory</a:t>
            </a:r>
          </a:p>
          <a:p>
            <a:r>
              <a:rPr lang="en-CA" dirty="0" smtClean="0"/>
              <a:t>Communities seek to shift power  relationships and resources for systemic change</a:t>
            </a:r>
          </a:p>
          <a:p>
            <a:r>
              <a:rPr lang="en-CA" dirty="0" smtClean="0"/>
              <a:t>Beneficiaries- victims</a:t>
            </a:r>
          </a:p>
          <a:p>
            <a:r>
              <a:rPr lang="en-CA" dirty="0" smtClean="0"/>
              <a:t>Empowerment achieved</a:t>
            </a:r>
          </a:p>
          <a:p>
            <a:r>
              <a:rPr lang="en-CA" dirty="0" smtClean="0"/>
              <a:t>Confrontation</a:t>
            </a:r>
          </a:p>
          <a:p>
            <a:r>
              <a:rPr lang="en-CA" dirty="0" smtClean="0"/>
              <a:t>Recommendation by </a:t>
            </a:r>
            <a:r>
              <a:rPr lang="en-CA" dirty="0" err="1" smtClean="0"/>
              <a:t>Nettinf</a:t>
            </a:r>
            <a:r>
              <a:rPr lang="en-CA" dirty="0" smtClean="0"/>
              <a:t> et.al(20004) when other approaches have failed to be effective then use this approach</a:t>
            </a:r>
          </a:p>
        </p:txBody>
      </p:sp>
    </p:spTree>
    <p:extLst>
      <p:ext uri="{BB962C8B-B14F-4D97-AF65-F5344CB8AC3E}">
        <p14:creationId xmlns:p14="http://schemas.microsoft.com/office/powerpoint/2010/main" val="7821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467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Community Development</vt:lpstr>
      <vt:lpstr>Skills/Knowledge/Competencies </vt:lpstr>
      <vt:lpstr>PowerPoint Presentation</vt:lpstr>
      <vt:lpstr>Major strategies</vt:lpstr>
      <vt:lpstr>PowerPoint Presentation</vt:lpstr>
      <vt:lpstr>Pandey (1981) ( In terms of Purposes)</vt:lpstr>
      <vt:lpstr>Approaches </vt:lpstr>
      <vt:lpstr> Ruthman Models </vt:lpstr>
      <vt:lpstr>Cont…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Skills/knowledge  in Social Work for Community Development</dc:title>
  <dc:creator>Rita Dhungel</dc:creator>
  <cp:lastModifiedBy>Rita Dhungel</cp:lastModifiedBy>
  <cp:revision>12</cp:revision>
  <dcterms:created xsi:type="dcterms:W3CDTF">2014-03-11T16:06:26Z</dcterms:created>
  <dcterms:modified xsi:type="dcterms:W3CDTF">2014-03-12T00:11:28Z</dcterms:modified>
</cp:coreProperties>
</file>